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61" r:id="rId4"/>
    <p:sldId id="259" r:id="rId5"/>
    <p:sldId id="270" r:id="rId6"/>
    <p:sldId id="262" r:id="rId7"/>
    <p:sldId id="263" r:id="rId8"/>
    <p:sldId id="272" r:id="rId9"/>
    <p:sldId id="273" r:id="rId10"/>
    <p:sldId id="274" r:id="rId11"/>
    <p:sldId id="275" r:id="rId12"/>
    <p:sldId id="271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69802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>
        <p:scale>
          <a:sx n="60" d="100"/>
          <a:sy n="60" d="100"/>
        </p:scale>
        <p:origin x="-1133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294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0A80-177E-4AC1-8ADD-2BE6FA6BBA3F}" type="datetimeFigureOut">
              <a:rPr lang="pt-PT" smtClean="0"/>
              <a:pPr/>
              <a:t>15-09-2015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6E486-295C-4865-9066-10635B8E022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2373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6E486-295C-4865-9066-10635B8E022F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6E486-295C-4865-9066-10635B8E022F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E04B-43A3-4C8B-A5A4-0284BC728AC1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4434-E9EA-4488-9998-8AD6237168A7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A219-2EC0-49DF-ADBC-84198A609217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96CF-E28C-4BAC-93FC-961832F98477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98A-9962-4619-8710-0AA8980831DD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CF4B-59C8-4337-BF94-F3352699138B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968-E76B-497F-9246-4FB8B32E4B1F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2CFE-307C-489E-BBD8-2EB31CEB990D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8863-546B-43FB-BB77-D3EEC6B64537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81F5-6260-4F64-8960-C02EEE9E4FA1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A0BB-53D7-4700-8989-D9F73C0D98BD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945872-6160-4CA6-B753-19698BDD461D}" type="datetime1">
              <a:rPr lang="pt-PT" smtClean="0"/>
              <a:pPr/>
              <a:t>15-09-2015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AEF675-B27C-433F-A4EC-ACE15785DBBB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307505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dirty="0" smtClean="0">
                <a:latin typeface="Times New Roman" pitchFamily="18" charset="0"/>
                <a:cs typeface="Times New Roman" pitchFamily="18" charset="0"/>
              </a:rPr>
              <a:t>1. Introdução</a:t>
            </a:r>
            <a:endParaRPr lang="pt-PT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419" y="1052736"/>
            <a:ext cx="795116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06" y="1020508"/>
            <a:ext cx="7768788" cy="564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12</a:t>
            </a:fld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12776"/>
            <a:ext cx="7200000" cy="471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13</a:t>
            </a:fld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63822"/>
            <a:ext cx="7200000" cy="484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14</a:t>
            </a:fld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268760"/>
            <a:ext cx="7200000" cy="52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15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000" y="1124744"/>
            <a:ext cx="6480000" cy="549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16</a:t>
            </a:fld>
            <a:endParaRPr lang="pt-P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556792"/>
            <a:ext cx="7200000" cy="487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17</a:t>
            </a:fld>
            <a:endParaRPr lang="pt-P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33369"/>
          <a:stretch>
            <a:fillRect/>
          </a:stretch>
        </p:blipFill>
        <p:spPr bwMode="auto">
          <a:xfrm>
            <a:off x="1511660" y="1268760"/>
            <a:ext cx="6120680" cy="52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18</a:t>
            </a:fld>
            <a:endParaRPr lang="pt-P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38369"/>
          <a:stretch>
            <a:fillRect/>
          </a:stretch>
        </p:blipFill>
        <p:spPr bwMode="auto">
          <a:xfrm>
            <a:off x="1512000" y="1514404"/>
            <a:ext cx="6120000" cy="502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Objetivos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225886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800" dirty="0" err="1" smtClean="0"/>
              <a:t>Discutir</a:t>
            </a:r>
            <a:r>
              <a:rPr lang="fr-FR" sz="2800" dirty="0" smtClean="0"/>
              <a:t> a </a:t>
            </a:r>
            <a:r>
              <a:rPr lang="fr-FR" sz="2800" dirty="0" err="1" smtClean="0"/>
              <a:t>relação</a:t>
            </a:r>
            <a:r>
              <a:rPr lang="fr-FR" sz="2800" dirty="0" smtClean="0"/>
              <a:t> </a:t>
            </a:r>
            <a:r>
              <a:rPr lang="fr-FR" sz="2800" dirty="0" err="1" smtClean="0"/>
              <a:t>comércio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r>
              <a:rPr lang="fr-FR" sz="2800" dirty="0" smtClean="0"/>
              <a:t> – </a:t>
            </a:r>
            <a:r>
              <a:rPr lang="fr-FR" sz="2800" dirty="0" err="1" smtClean="0"/>
              <a:t>crescimento</a:t>
            </a:r>
            <a:r>
              <a:rPr lang="fr-FR" sz="2800" dirty="0" smtClean="0"/>
              <a:t> </a:t>
            </a:r>
            <a:r>
              <a:rPr lang="fr-FR" sz="2800" dirty="0" err="1" smtClean="0"/>
              <a:t>económico</a:t>
            </a:r>
            <a:r>
              <a:rPr lang="fr-FR" sz="2800" dirty="0" smtClean="0"/>
              <a:t> 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36512" y="362702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800" dirty="0" err="1" smtClean="0"/>
              <a:t>Apresentar</a:t>
            </a:r>
            <a:r>
              <a:rPr lang="fr-FR" sz="2800" dirty="0" smtClean="0"/>
              <a:t> as </a:t>
            </a:r>
            <a:r>
              <a:rPr lang="fr-FR" sz="2800" dirty="0" err="1" smtClean="0"/>
              <a:t>tendências</a:t>
            </a:r>
            <a:r>
              <a:rPr lang="fr-FR" sz="2800" dirty="0" smtClean="0"/>
              <a:t> </a:t>
            </a:r>
            <a:r>
              <a:rPr lang="fr-FR" sz="2800" dirty="0" err="1" smtClean="0"/>
              <a:t>recentes</a:t>
            </a:r>
            <a:r>
              <a:rPr lang="fr-FR" sz="2800" dirty="0" smtClean="0"/>
              <a:t> dos </a:t>
            </a:r>
            <a:r>
              <a:rPr lang="fr-FR" sz="2800" dirty="0" err="1" smtClean="0"/>
              <a:t>fluxos</a:t>
            </a:r>
            <a:r>
              <a:rPr lang="fr-FR" sz="2800" dirty="0" smtClean="0"/>
              <a:t> de </a:t>
            </a:r>
            <a:r>
              <a:rPr lang="fr-FR" sz="2800" dirty="0" err="1" smtClean="0"/>
              <a:t>comércio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35496" y="10527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800" dirty="0" err="1" smtClean="0"/>
              <a:t>Apresentar</a:t>
            </a:r>
            <a:r>
              <a:rPr lang="fr-FR" sz="2800" dirty="0" smtClean="0"/>
              <a:t> os </a:t>
            </a:r>
            <a:r>
              <a:rPr lang="fr-FR" sz="2800" dirty="0" err="1" smtClean="0"/>
              <a:t>objetivos</a:t>
            </a:r>
            <a:r>
              <a:rPr lang="fr-FR" sz="2800" dirty="0" smtClean="0"/>
              <a:t> da disciplina de </a:t>
            </a:r>
            <a:r>
              <a:rPr lang="fr-FR" sz="2800" dirty="0" err="1" smtClean="0"/>
              <a:t>Economia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3562750" y="332656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Bibliografia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0" y="269033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dirty="0" err="1" smtClean="0">
                <a:latin typeface="Times New Roman" pitchFamily="18" charset="0"/>
                <a:cs typeface="Times New Roman" pitchFamily="18" charset="0"/>
              </a:rPr>
              <a:t>Trade</a:t>
            </a: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dirty="0" err="1" smtClean="0"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 (2014); </a:t>
            </a:r>
            <a:r>
              <a:rPr lang="pt-PT" sz="2800" i="1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pt-P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i="1" dirty="0" err="1" smtClean="0">
                <a:latin typeface="Times New Roman" pitchFamily="18" charset="0"/>
                <a:cs typeface="Times New Roman" pitchFamily="18" charset="0"/>
              </a:rPr>
              <a:t>Trade</a:t>
            </a:r>
            <a:r>
              <a:rPr lang="pt-PT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i="1" dirty="0" err="1" smtClean="0">
                <a:latin typeface="Times New Roman" pitchFamily="18" charset="0"/>
                <a:cs typeface="Times New Roman" pitchFamily="18" charset="0"/>
              </a:rPr>
              <a:t>Report</a:t>
            </a:r>
            <a:r>
              <a:rPr lang="pt-PT" sz="2800" i="1" dirty="0" smtClean="0">
                <a:latin typeface="Times New Roman" pitchFamily="18" charset="0"/>
                <a:cs typeface="Times New Roman" pitchFamily="18" charset="0"/>
              </a:rPr>
              <a:t> 2014 -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Trade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recent trends and the role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2800" b="1" i="1" dirty="0" smtClean="0">
                <a:latin typeface="Times New Roman" pitchFamily="18" charset="0"/>
                <a:cs typeface="Times New Roman" pitchFamily="18" charset="0"/>
              </a:rPr>
              <a:t> WTO</a:t>
            </a:r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world economy and trade in 2013 and early 2014,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páginas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16 a 37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página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61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782361" y="44624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Conteúdo</a:t>
            </a:r>
            <a:endParaRPr lang="pt-PT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206084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800" dirty="0" smtClean="0"/>
              <a:t>1.1. Objetivos da "Economia Internacional"</a:t>
            </a:r>
            <a:endParaRPr lang="pt-PT"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357243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800" dirty="0" smtClean="0"/>
              <a:t>1.2. Fluxos e tendências do comércio internacional</a:t>
            </a:r>
            <a:endParaRPr lang="pt-PT" sz="28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6" name="Rectângulo 5"/>
          <p:cNvSpPr/>
          <p:nvPr/>
        </p:nvSpPr>
        <p:spPr>
          <a:xfrm>
            <a:off x="0" y="269033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atin typeface="Times New Roman" pitchFamily="18" charset="0"/>
                <a:cs typeface="Times New Roman" pitchFamily="18" charset="0"/>
              </a:rPr>
              <a:t>(Ver programa da disciplina)</a:t>
            </a:r>
            <a:endParaRPr lang="pt-PT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26064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1.1. Objetivos da "Economia Internacional"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103705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ym typeface="Symbol"/>
              </a:rPr>
              <a:t></a:t>
            </a:r>
            <a:r>
              <a:rPr lang="fr-FR" sz="2800" dirty="0" smtClean="0"/>
              <a:t> O </a:t>
            </a:r>
            <a:r>
              <a:rPr lang="fr-FR" sz="2800" dirty="0" err="1" smtClean="0"/>
              <a:t>comércio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r>
              <a:rPr lang="fr-FR" sz="2800" dirty="0" smtClean="0"/>
              <a:t> </a:t>
            </a:r>
            <a:r>
              <a:rPr lang="fr-FR" sz="2800" dirty="0" err="1" smtClean="0"/>
              <a:t>permite</a:t>
            </a:r>
            <a:r>
              <a:rPr lang="fr-FR" sz="2800" dirty="0" smtClean="0"/>
              <a:t> </a:t>
            </a:r>
            <a:r>
              <a:rPr lang="fr-FR" sz="2800" dirty="0" err="1" smtClean="0"/>
              <a:t>manter</a:t>
            </a:r>
            <a:r>
              <a:rPr lang="fr-FR" sz="2800" dirty="0" smtClean="0"/>
              <a:t> </a:t>
            </a:r>
            <a:r>
              <a:rPr lang="fr-FR" sz="2800" dirty="0" err="1" smtClean="0"/>
              <a:t>elevados</a:t>
            </a:r>
            <a:r>
              <a:rPr lang="fr-FR" sz="2800" dirty="0" smtClean="0"/>
              <a:t> </a:t>
            </a:r>
            <a:r>
              <a:rPr lang="fr-FR" sz="2800" dirty="0" err="1" smtClean="0"/>
              <a:t>níveis</a:t>
            </a:r>
            <a:r>
              <a:rPr lang="fr-FR" sz="2800" dirty="0" smtClean="0"/>
              <a:t> de </a:t>
            </a:r>
            <a:r>
              <a:rPr lang="fr-FR" sz="2800" dirty="0" err="1" smtClean="0"/>
              <a:t>acumulação</a:t>
            </a:r>
            <a:r>
              <a:rPr lang="fr-FR" sz="2800" dirty="0" smtClean="0"/>
              <a:t> de capital </a:t>
            </a:r>
            <a:r>
              <a:rPr lang="fr-FR" sz="2800" dirty="0" err="1" smtClean="0"/>
              <a:t>reforçando</a:t>
            </a:r>
            <a:r>
              <a:rPr lang="fr-FR" sz="2800" dirty="0" smtClean="0"/>
              <a:t> a </a:t>
            </a:r>
            <a:r>
              <a:rPr lang="fr-FR" sz="2800" dirty="0" err="1" smtClean="0"/>
              <a:t>tendência</a:t>
            </a:r>
            <a:r>
              <a:rPr lang="fr-FR" sz="2800" dirty="0" smtClean="0"/>
              <a:t> para a </a:t>
            </a:r>
            <a:r>
              <a:rPr lang="fr-FR" sz="2800" dirty="0" err="1" smtClean="0"/>
              <a:t>igualização</a:t>
            </a:r>
            <a:r>
              <a:rPr lang="fr-FR" sz="2800" dirty="0" smtClean="0"/>
              <a:t> da </a:t>
            </a:r>
            <a:r>
              <a:rPr lang="fr-FR" sz="2800" dirty="0" err="1" smtClean="0"/>
              <a:t>remuneração</a:t>
            </a:r>
            <a:r>
              <a:rPr lang="fr-FR" sz="2800" dirty="0" smtClean="0"/>
              <a:t> do </a:t>
            </a:r>
            <a:r>
              <a:rPr lang="fr-FR" sz="2800" dirty="0" err="1" smtClean="0"/>
              <a:t>investimento</a:t>
            </a:r>
            <a:r>
              <a:rPr lang="fr-FR" sz="2800" dirty="0" smtClean="0"/>
              <a:t> (</a:t>
            </a:r>
            <a:r>
              <a:rPr lang="fr-FR" sz="2800" dirty="0" err="1" smtClean="0"/>
              <a:t>teorema</a:t>
            </a:r>
            <a:r>
              <a:rPr lang="fr-FR" sz="2800" dirty="0" smtClean="0"/>
              <a:t> da </a:t>
            </a:r>
            <a:r>
              <a:rPr lang="fr-FR" sz="2800" dirty="0" err="1" smtClean="0"/>
              <a:t>igualização</a:t>
            </a:r>
            <a:r>
              <a:rPr lang="fr-FR" sz="2800" dirty="0" smtClean="0"/>
              <a:t> do </a:t>
            </a:r>
            <a:r>
              <a:rPr lang="fr-FR" sz="2800" dirty="0" err="1" smtClean="0"/>
              <a:t>preço</a:t>
            </a:r>
            <a:r>
              <a:rPr lang="fr-FR" sz="2800" dirty="0" smtClean="0"/>
              <a:t> dos </a:t>
            </a:r>
            <a:r>
              <a:rPr lang="fr-FR" sz="2800" dirty="0" err="1" smtClean="0"/>
              <a:t>fatores</a:t>
            </a:r>
            <a:r>
              <a:rPr lang="fr-FR" sz="2800" dirty="0" smtClean="0"/>
              <a:t>)</a:t>
            </a:r>
            <a:endParaRPr lang="pt-PT"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6512" y="314096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ym typeface="Symbol"/>
              </a:rPr>
              <a:t></a:t>
            </a:r>
            <a:r>
              <a:rPr lang="fr-FR" sz="2800" dirty="0" smtClean="0"/>
              <a:t> O </a:t>
            </a:r>
            <a:r>
              <a:rPr lang="fr-FR" sz="2800" dirty="0" err="1" smtClean="0"/>
              <a:t>comércio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r>
              <a:rPr lang="fr-FR" sz="2800" dirty="0" smtClean="0"/>
              <a:t> </a:t>
            </a:r>
            <a:r>
              <a:rPr lang="fr-FR" sz="2800" dirty="0" err="1" smtClean="0"/>
              <a:t>incentiva</a:t>
            </a:r>
            <a:r>
              <a:rPr lang="fr-FR" sz="2800" dirty="0" smtClean="0"/>
              <a:t> a </a:t>
            </a:r>
            <a:r>
              <a:rPr lang="fr-FR" sz="2800" dirty="0" err="1" smtClean="0"/>
              <a:t>inovação</a:t>
            </a:r>
            <a:r>
              <a:rPr lang="fr-FR" sz="2800" dirty="0" smtClean="0"/>
              <a:t> (</a:t>
            </a:r>
            <a:r>
              <a:rPr lang="fr-FR" sz="2800" i="1" dirty="0" err="1" smtClean="0"/>
              <a:t>learning</a:t>
            </a:r>
            <a:r>
              <a:rPr lang="fr-FR" sz="2800" i="1" dirty="0" smtClean="0"/>
              <a:t>-by-</a:t>
            </a:r>
            <a:r>
              <a:rPr lang="fr-FR" sz="2800" i="1" dirty="0" err="1" smtClean="0"/>
              <a:t>doing</a:t>
            </a:r>
            <a:r>
              <a:rPr lang="fr-FR" sz="2800" dirty="0" smtClean="0"/>
              <a:t>; </a:t>
            </a:r>
            <a:r>
              <a:rPr lang="fr-FR" sz="2800" dirty="0" err="1" smtClean="0"/>
              <a:t>alargamento</a:t>
            </a:r>
            <a:r>
              <a:rPr lang="fr-FR" sz="2800" dirty="0" smtClean="0"/>
              <a:t> do </a:t>
            </a:r>
            <a:r>
              <a:rPr lang="fr-FR" sz="2800" dirty="0" err="1" smtClean="0"/>
              <a:t>mercado</a:t>
            </a:r>
            <a:r>
              <a:rPr lang="fr-FR" sz="2800" dirty="0" smtClean="0"/>
              <a:t>; </a:t>
            </a:r>
            <a:r>
              <a:rPr lang="fr-FR" sz="2800" i="1" dirty="0" err="1" smtClean="0"/>
              <a:t>spillovers</a:t>
            </a:r>
            <a:r>
              <a:rPr lang="fr-FR" sz="2800" dirty="0" smtClean="0"/>
              <a:t>; </a:t>
            </a:r>
            <a:r>
              <a:rPr lang="fr-FR" sz="2800" dirty="0" err="1" smtClean="0"/>
              <a:t>economias</a:t>
            </a:r>
            <a:r>
              <a:rPr lang="fr-FR" sz="2800" dirty="0" smtClean="0"/>
              <a:t> de escala)</a:t>
            </a:r>
            <a:endParaRPr lang="pt-PT" sz="28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6512" y="492548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ym typeface="Symbol"/>
              </a:rPr>
              <a:t></a:t>
            </a:r>
            <a:r>
              <a:rPr lang="fr-FR" sz="2800" dirty="0" smtClean="0"/>
              <a:t> O </a:t>
            </a:r>
            <a:r>
              <a:rPr lang="fr-FR" sz="2800" dirty="0" err="1" smtClean="0"/>
              <a:t>comércio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internacional</a:t>
            </a:r>
            <a:r>
              <a:rPr lang="fr-FR" sz="2800" dirty="0" smtClean="0"/>
              <a:t>  </a:t>
            </a:r>
            <a:r>
              <a:rPr lang="fr-FR" sz="2800" dirty="0" err="1" smtClean="0"/>
              <a:t>estimula</a:t>
            </a:r>
            <a:r>
              <a:rPr lang="fr-FR" sz="2800" dirty="0" smtClean="0"/>
              <a:t> a </a:t>
            </a:r>
            <a:r>
              <a:rPr lang="fr-FR" sz="2800" dirty="0" err="1" smtClean="0"/>
              <a:t>adoção</a:t>
            </a:r>
            <a:r>
              <a:rPr lang="fr-FR" sz="2800" dirty="0" smtClean="0"/>
              <a:t> de </a:t>
            </a:r>
            <a:r>
              <a:rPr lang="fr-FR" sz="2800" dirty="0" err="1" smtClean="0"/>
              <a:t>enquadramentos</a:t>
            </a:r>
            <a:r>
              <a:rPr lang="fr-FR" sz="2800" dirty="0" smtClean="0"/>
              <a:t> </a:t>
            </a:r>
            <a:r>
              <a:rPr lang="fr-FR" sz="2800" dirty="0" err="1" smtClean="0"/>
              <a:t>instituicionais</a:t>
            </a:r>
            <a:r>
              <a:rPr lang="fr-FR" sz="2800" dirty="0" smtClean="0"/>
              <a:t> </a:t>
            </a:r>
            <a:r>
              <a:rPr lang="fr-FR" sz="2800" dirty="0" err="1" smtClean="0"/>
              <a:t>competitivos</a:t>
            </a:r>
            <a:r>
              <a:rPr lang="fr-FR" sz="2800" dirty="0" smtClean="0"/>
              <a:t> (</a:t>
            </a:r>
            <a:r>
              <a:rPr lang="fr-FR" sz="2800" dirty="0" err="1" smtClean="0"/>
              <a:t>transparência</a:t>
            </a:r>
            <a:r>
              <a:rPr lang="fr-FR" sz="2800" dirty="0" smtClean="0"/>
              <a:t>, </a:t>
            </a:r>
            <a:r>
              <a:rPr lang="fr-FR" sz="2800" dirty="0" err="1" smtClean="0"/>
              <a:t>regras</a:t>
            </a:r>
            <a:r>
              <a:rPr lang="fr-FR" sz="2800" dirty="0" smtClean="0"/>
              <a:t> </a:t>
            </a:r>
            <a:r>
              <a:rPr lang="fr-FR" sz="2800" dirty="0" err="1" smtClean="0"/>
              <a:t>técnicas</a:t>
            </a:r>
            <a:r>
              <a:rPr lang="fr-FR" sz="2800" dirty="0" smtClean="0"/>
              <a:t>, </a:t>
            </a:r>
            <a:r>
              <a:rPr lang="fr-FR" sz="2800" dirty="0" err="1" smtClean="0"/>
              <a:t>subsídios</a:t>
            </a:r>
            <a:r>
              <a:rPr lang="fr-FR" sz="2800" dirty="0" smtClean="0"/>
              <a:t>, </a:t>
            </a:r>
            <a:r>
              <a:rPr lang="fr-FR" sz="2800" dirty="0" err="1" smtClean="0"/>
              <a:t>direitos</a:t>
            </a:r>
            <a:r>
              <a:rPr lang="fr-FR" sz="2800" dirty="0" smtClean="0"/>
              <a:t> de </a:t>
            </a:r>
            <a:r>
              <a:rPr lang="fr-FR" sz="2800" dirty="0" err="1" smtClean="0"/>
              <a:t>propriedade</a:t>
            </a:r>
            <a:r>
              <a:rPr lang="fr-FR" sz="2800" dirty="0" smtClean="0"/>
              <a:t>)</a:t>
            </a:r>
            <a:endParaRPr lang="pt-PT" sz="2800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33463"/>
            <a:ext cx="7848872" cy="54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45951"/>
            <a:ext cx="35718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749" y="1323975"/>
            <a:ext cx="3495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F675-B27C-433F-A4EC-ACE15785DBBB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6512" y="2600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 smtClean="0"/>
              <a:t>1.2. Fluxos e tendências do comércio internacional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679" y="946149"/>
            <a:ext cx="6290642" cy="56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1806</TotalTime>
  <Words>340</Words>
  <Application>Microsoft Office PowerPoint</Application>
  <PresentationFormat>Apresentação no Ecrã (4:3)</PresentationFormat>
  <Paragraphs>48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Fluxo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Vítor</dc:creator>
  <cp:lastModifiedBy>Vítor</cp:lastModifiedBy>
  <cp:revision>358</cp:revision>
  <dcterms:created xsi:type="dcterms:W3CDTF">2015-06-22T19:08:08Z</dcterms:created>
  <dcterms:modified xsi:type="dcterms:W3CDTF">2015-09-15T11:33:39Z</dcterms:modified>
</cp:coreProperties>
</file>